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9" r:id="rId9"/>
    <p:sldId id="280" r:id="rId10"/>
    <p:sldId id="277" r:id="rId11"/>
    <p:sldId id="278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7FF"/>
    <a:srgbClr val="2F5597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CFC4D7-893D-419F-8315-D4A86B1658F1}" v="4" dt="2020-10-02T21:54:47.3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53" autoAdjust="0"/>
    <p:restoredTop sz="94651"/>
  </p:normalViewPr>
  <p:slideViewPr>
    <p:cSldViewPr snapToGrid="0" snapToObjects="1">
      <p:cViewPr varScale="1">
        <p:scale>
          <a:sx n="74" d="100"/>
          <a:sy n="74" d="100"/>
        </p:scale>
        <p:origin x="2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D3D39-5A48-494B-9B65-D5B368A0814E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A5D74A-D606-704F-8BC3-C84EC9D45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4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6414-07F8-904B-8739-909F736E69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8D5A7-32DE-F549-9EF9-7F13BBD6B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3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CEB1986-F0E4-B84E-9EAA-560E1E4D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4859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3D4609-A5F1-6A47-ACD3-3AF21D5D37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1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0A05-3467-254C-8C9D-3F96001EB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FAAF2C-A0A3-F44F-9601-D8DD61849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CF9B2-3F55-0A49-816A-886DC6DAAB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6ABF-29E2-B541-AAF9-D93AD539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70F908-6E3C-7E42-8E20-61CD36BFD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3D4609-A5F1-6A47-ACD3-3AF21D5D3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526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25D5AE-EC6B-3D43-B888-1F73ADE1C0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59C423-1680-6342-8004-18D77118F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56429-ECAE-904F-82D1-29D40E683D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FA800-351E-4C4E-99A6-5A420C9E9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C6E44-9533-D34F-BB0B-00736576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3D4609-A5F1-6A47-ACD3-3AF21D5D3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0561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704477" y="1950247"/>
            <a:ext cx="7053981" cy="194144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b="1" kern="1200" dirty="0" smtClean="0">
                <a:solidFill>
                  <a:srgbClr val="2F5597"/>
                </a:solidFill>
                <a:latin typeface="+mn-lt"/>
                <a:ea typeface="Palatino" pitchFamily="2" charset="77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04477" y="3991883"/>
            <a:ext cx="7053262" cy="758825"/>
          </a:xfrm>
        </p:spPr>
        <p:txBody>
          <a:bodyPr>
            <a:normAutofit/>
          </a:bodyPr>
          <a:lstStyle>
            <a:lvl1pPr marL="0" indent="0">
              <a:buNone/>
              <a:defRPr sz="2600" i="1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9878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7300B-32C9-934A-A382-D68A891C7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1D9332A-DBD3-AD4D-B3A1-3AD71876D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4859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3D4609-A5F1-6A47-ACD3-3AF21D5D378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3D5DD8-B983-3345-8263-E35BE0FA1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36" y="238973"/>
            <a:ext cx="7886700" cy="719962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b="1" kern="1200" dirty="0">
                <a:solidFill>
                  <a:srgbClr val="2F5597"/>
                </a:solidFill>
                <a:latin typeface="+mn-lt"/>
                <a:ea typeface="Palatino" pitchFamily="2" charset="77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972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AE163-1664-5244-A7B8-2CAE3A0D6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54B890-F90C-1741-AE5C-C21F7ACE1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AB123DA-E8A5-5C4A-B536-569E5BBC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4859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3D4609-A5F1-6A47-ACD3-3AF21D5D37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63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773CC-9415-2F4D-A583-474ED5062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CF0C4-BDE1-9E47-998A-6E132B550F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A37B3-0625-6E4F-A84A-F1DEFB2A8E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8DB4632-8E0D-F546-A4FD-6C701C883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4859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3D4609-A5F1-6A47-ACD3-3AF21D5D37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70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49916-77B7-394A-B32C-C1056812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9A140-7661-1043-8CCB-381F8B265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8C75F2-D591-DE47-BEAA-8FCB26E26A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468EAE-EED4-4045-A6D7-B8EA3F2200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CB36C-E3ED-1D43-88AC-71FDA7760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247E960-1D90-004B-8939-BC25721ED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4859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3D4609-A5F1-6A47-ACD3-3AF21D5D37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747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3C608-D7A1-854D-AAF3-351890F39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BFDAE-0F45-3345-B316-6212FF03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4859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3D4609-A5F1-6A47-ACD3-3AF21D5D37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85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F448D6-3621-294C-831C-4CA4B43C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6A3E3D-492B-C946-B3BB-ED04E4BF3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A51F8-E9E1-3F4D-BA1C-8009377B7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3D4609-A5F1-6A47-ACD3-3AF21D5D3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3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92A1E-882C-1E4E-B5DC-F61B79E2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FAD92-6665-E143-A983-423E35640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DA507-E931-2447-94BA-DC78BF633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2F8902-3524-534C-B71E-534EE0B72F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F14CFC-A902-5A4D-B903-E1A9A26AD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C37A10-63A3-2446-97F0-CEF7D2E3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3D4609-A5F1-6A47-ACD3-3AF21D5D3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82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4C88-AB8B-D140-B1F7-B3955F378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2DAA2-4FA6-974D-98E8-A68AB954C0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91E92-D146-6C40-9E16-43217A5F3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59159B-1AF3-B44C-A854-E043A082C2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3841F-B2E9-7544-A913-68F1DCC6E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424DC-ACFC-7E43-AD88-5CB9A574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B93D4609-A5F1-6A47-ACD3-3AF21D5D37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296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F09E3C-FFCD-8243-833C-F557068B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23" y="310410"/>
            <a:ext cx="7886700" cy="719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368E88-2DB4-5045-9DC7-A0D4FF407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16738"/>
            <a:ext cx="7886700" cy="4730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FE9F0F1-E920-6C4E-B969-530F98D86C52}"/>
              </a:ext>
            </a:extLst>
          </p:cNvPr>
          <p:cNvCxnSpPr>
            <a:cxnSpLocks/>
          </p:cNvCxnSpPr>
          <p:nvPr/>
        </p:nvCxnSpPr>
        <p:spPr>
          <a:xfrm>
            <a:off x="488359" y="6196399"/>
            <a:ext cx="7886700" cy="0"/>
          </a:xfrm>
          <a:prstGeom prst="line">
            <a:avLst/>
          </a:prstGeom>
          <a:ln w="25400" cmpd="thinThick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003BB65-A139-E147-905A-4531E9C39078}"/>
              </a:ext>
            </a:extLst>
          </p:cNvPr>
          <p:cNvSpPr/>
          <p:nvPr userDrawn="1"/>
        </p:nvSpPr>
        <p:spPr>
          <a:xfrm>
            <a:off x="0" y="6176963"/>
            <a:ext cx="9144000" cy="68103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2310CD-4D01-7641-BD19-9F4F42ECF2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56665"/>
          <a:stretch/>
        </p:blipFill>
        <p:spPr>
          <a:xfrm>
            <a:off x="6345278" y="6283599"/>
            <a:ext cx="2199634" cy="4501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A2DFA8-A8D1-6548-99BC-FC9EB5672F17}"/>
              </a:ext>
            </a:extLst>
          </p:cNvPr>
          <p:cNvSpPr txBox="1"/>
          <p:nvPr userDrawn="1"/>
        </p:nvSpPr>
        <p:spPr>
          <a:xfrm>
            <a:off x="1153940" y="6278878"/>
            <a:ext cx="2953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Palatino" pitchFamily="2" charset="77"/>
                <a:cs typeface="Al Bayan Plain" pitchFamily="2" charset="-78"/>
              </a:rPr>
              <a:t>NI RESEARCH GROUP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C6538C2-2335-D046-88A6-1BB94A0FAC5A}"/>
              </a:ext>
            </a:extLst>
          </p:cNvPr>
          <p:cNvSpPr/>
          <p:nvPr userDrawn="1"/>
        </p:nvSpPr>
        <p:spPr>
          <a:xfrm flipV="1">
            <a:off x="190646" y="6449458"/>
            <a:ext cx="118872" cy="11887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8D2A555-42A0-2A49-9EDD-C11DDDC50319}"/>
              </a:ext>
            </a:extLst>
          </p:cNvPr>
          <p:cNvSpPr/>
          <p:nvPr userDrawn="1"/>
        </p:nvSpPr>
        <p:spPr>
          <a:xfrm flipV="1">
            <a:off x="808850" y="6516981"/>
            <a:ext cx="91440" cy="914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51218E0-32AA-3149-B68A-395C12186B45}"/>
              </a:ext>
            </a:extLst>
          </p:cNvPr>
          <p:cNvSpPr/>
          <p:nvPr userDrawn="1"/>
        </p:nvSpPr>
        <p:spPr>
          <a:xfrm flipV="1">
            <a:off x="440718" y="6669381"/>
            <a:ext cx="64008" cy="640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3C14ECE-513C-474D-A6E9-D0286D5FF7BC}"/>
              </a:ext>
            </a:extLst>
          </p:cNvPr>
          <p:cNvSpPr/>
          <p:nvPr userDrawn="1"/>
        </p:nvSpPr>
        <p:spPr>
          <a:xfrm flipV="1">
            <a:off x="967708" y="6259645"/>
            <a:ext cx="73152" cy="731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194A19A-98EC-7F47-AD9A-A85A2E3274DE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 rot="13009756">
            <a:off x="634625" y="5907829"/>
            <a:ext cx="204356" cy="70937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EE9B8D3-7BC8-CD4B-870B-44A745140989}"/>
              </a:ext>
            </a:extLst>
          </p:cNvPr>
          <p:cNvGrpSpPr/>
          <p:nvPr userDrawn="1"/>
        </p:nvGrpSpPr>
        <p:grpSpPr>
          <a:xfrm rot="11746561" flipV="1">
            <a:off x="205136" y="5616545"/>
            <a:ext cx="861518" cy="493141"/>
            <a:chOff x="226512" y="5604280"/>
            <a:chExt cx="861518" cy="493141"/>
          </a:xfrm>
          <a:solidFill>
            <a:srgbClr val="2F5597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91BFD3AD-DFC3-9E4F-A922-871B05B08861}"/>
                </a:ext>
              </a:extLst>
            </p:cNvPr>
            <p:cNvSpPr/>
            <p:nvPr userDrawn="1"/>
          </p:nvSpPr>
          <p:spPr>
            <a:xfrm>
              <a:off x="226512" y="5725892"/>
              <a:ext cx="118872" cy="1188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52A7664-CB0E-214B-9AEF-F423F5FB662F}"/>
                </a:ext>
              </a:extLst>
            </p:cNvPr>
            <p:cNvSpPr/>
            <p:nvPr userDrawn="1"/>
          </p:nvSpPr>
          <p:spPr>
            <a:xfrm>
              <a:off x="864326" y="5736488"/>
              <a:ext cx="91440" cy="914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6B2ABF-720F-0F44-8255-C573CDB18379}"/>
                </a:ext>
              </a:extLst>
            </p:cNvPr>
            <p:cNvSpPr/>
            <p:nvPr userDrawn="1"/>
          </p:nvSpPr>
          <p:spPr>
            <a:xfrm>
              <a:off x="594854" y="5604280"/>
              <a:ext cx="64008" cy="64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16B896D-EBDF-AB44-BC5B-5445EDCE0EC3}"/>
                </a:ext>
              </a:extLst>
            </p:cNvPr>
            <p:cNvSpPr/>
            <p:nvPr userDrawn="1"/>
          </p:nvSpPr>
          <p:spPr>
            <a:xfrm>
              <a:off x="1014878" y="6024269"/>
              <a:ext cx="73152" cy="731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CCDC6EF8-8064-0049-83EE-3BE7E66797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4150" t="-8562" r="-4150" b="44867"/>
          <a:stretch/>
        </p:blipFill>
        <p:spPr>
          <a:xfrm>
            <a:off x="4974017" y="6149667"/>
            <a:ext cx="2199634" cy="661601"/>
          </a:xfrm>
          <a:prstGeom prst="rect">
            <a:avLst/>
          </a:prstGeom>
        </p:spPr>
      </p:pic>
      <p:sp>
        <p:nvSpPr>
          <p:cNvPr id="49" name="Slide Number Placeholder 5">
            <a:extLst>
              <a:ext uri="{FF2B5EF4-FFF2-40B4-BE49-F238E27FC236}">
                <a16:creationId xmlns:a16="http://schemas.microsoft.com/office/drawing/2014/main" id="{05FB5B37-0530-6A4D-8366-1BDC16858D79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8674859" y="6492875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93D4609-A5F1-6A47-ACD3-3AF21D5D37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E9D0BED2-E107-4940-9EEC-77E8F3D4A58A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2226040">
            <a:off x="332517" y="5723710"/>
            <a:ext cx="201287" cy="7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5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300" b="1" kern="1200" dirty="0">
          <a:solidFill>
            <a:srgbClr val="2F5597"/>
          </a:solidFill>
          <a:latin typeface="+mn-lt"/>
          <a:ea typeface="Palatino" pitchFamily="2" charset="77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7.jpg"/><Relationship Id="rId7" Type="http://schemas.openxmlformats.org/officeDocument/2006/relationships/image" Target="../media/image5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3" Type="http://schemas.openxmlformats.org/officeDocument/2006/relationships/image" Target="../media/image8.png"/><Relationship Id="rId12" Type="http://schemas.openxmlformats.org/officeDocument/2006/relationships/image" Target="../media/image14.png"/><Relationship Id="rId2" Type="http://schemas.openxmlformats.org/officeDocument/2006/relationships/image" Target="../media/image7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38.jpg"/><Relationship Id="rId12" Type="http://schemas.openxmlformats.org/officeDocument/2006/relationships/image" Target="../media/image49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48.png"/><Relationship Id="rId5" Type="http://schemas.openxmlformats.org/officeDocument/2006/relationships/image" Target="../media/image36.jp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956AE-B7B2-FD45-B4AF-EC1A28D03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Induced Surface Charge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8695-8F68-3547-97F4-650F85BFC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CE1F682-6655-4E61-BD70-A0E8D16917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Xuan Ruan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2082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7B98BB-CE0D-47EB-B6AF-64F9791C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D6E3E2-5D17-45F7-AF95-5404027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Dielectric ball in field of point charge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FCA622B-B979-44BB-9B8B-74CFB7CDB0B2}"/>
              </a:ext>
            </a:extLst>
          </p:cNvPr>
          <p:cNvSpPr txBox="1"/>
          <p:nvPr/>
        </p:nvSpPr>
        <p:spPr>
          <a:xfrm>
            <a:off x="3530939" y="1509338"/>
            <a:ext cx="211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Theoretical solution: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C7449C2-E3B6-416D-810F-31792191F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46" y="1356373"/>
            <a:ext cx="2674322" cy="342166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B50CD30-451D-471A-98D2-DE947F5E1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946" y="1878670"/>
            <a:ext cx="3533775" cy="7143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9333C01-9ED7-46A5-A106-2637159DA531}"/>
              </a:ext>
            </a:extLst>
          </p:cNvPr>
          <p:cNvSpPr txBox="1"/>
          <p:nvPr/>
        </p:nvSpPr>
        <p:spPr>
          <a:xfrm>
            <a:off x="3530939" y="958935"/>
            <a:ext cx="538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7FF"/>
                </a:solidFill>
              </a:rPr>
              <a:t>Thomas Jones, </a:t>
            </a:r>
            <a:r>
              <a:rPr lang="en-US" altLang="zh-CN" i="1" dirty="0">
                <a:solidFill>
                  <a:srgbClr val="0007FF"/>
                </a:solidFill>
              </a:rPr>
              <a:t>Electromechanics of Particles</a:t>
            </a:r>
            <a:r>
              <a:rPr lang="en-US" altLang="zh-CN" dirty="0">
                <a:solidFill>
                  <a:srgbClr val="0007FF"/>
                </a:solidFill>
              </a:rPr>
              <a:t>, 1995.</a:t>
            </a:r>
            <a:endParaRPr lang="zh-CN" altLang="en-US" dirty="0">
              <a:solidFill>
                <a:srgbClr val="0007FF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4C2912-AB2B-4B09-A0AF-9ABC697E3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46" y="3062236"/>
            <a:ext cx="3247346" cy="64431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46700ED-B197-4AE8-A79B-24C0CA6F259B}"/>
              </a:ext>
            </a:extLst>
          </p:cNvPr>
          <p:cNvSpPr txBox="1"/>
          <p:nvPr/>
        </p:nvSpPr>
        <p:spPr>
          <a:xfrm>
            <a:off x="3530939" y="2692904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Coefficient An: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22793B-58C9-4FF6-9A32-8A3FDDB5E7EE}"/>
              </a:ext>
            </a:extLst>
          </p:cNvPr>
          <p:cNvSpPr txBox="1"/>
          <p:nvPr/>
        </p:nvSpPr>
        <p:spPr>
          <a:xfrm>
            <a:off x="3530939" y="3806410"/>
            <a:ext cx="251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Legendre polynomial </a:t>
            </a:r>
            <a:r>
              <a:rPr lang="en-US" altLang="zh-CN" dirty="0" err="1"/>
              <a:t>Pn</a:t>
            </a:r>
            <a:r>
              <a:rPr lang="en-US" altLang="zh-CN" dirty="0"/>
              <a:t>: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5D8DA60-54C5-42B1-AEE9-88FD92B89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446" y="4268587"/>
            <a:ext cx="372427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4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C5E96B-67DA-46E4-9E4B-084DC8BD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EE46D5F-D92C-40FC-A7DC-E5414EE3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Dielectric ball in field of point charge</a:t>
            </a:r>
            <a:endParaRPr lang="zh-CN" altLang="en-US" dirty="0"/>
          </a:p>
        </p:txBody>
      </p:sp>
      <p:pic>
        <p:nvPicPr>
          <p:cNvPr id="6" name="图片 5" descr="图表, 气泡图&#10;&#10;描述已自动生成">
            <a:extLst>
              <a:ext uri="{FF2B5EF4-FFF2-40B4-BE49-F238E27FC236}">
                <a16:creationId xmlns:a16="http://schemas.microsoft.com/office/drawing/2014/main" id="{7F5AD21D-98AF-4B5E-B531-0B6A8AE89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185" y="1495110"/>
            <a:ext cx="3068434" cy="2301325"/>
          </a:xfrm>
          <a:prstGeom prst="rect">
            <a:avLst/>
          </a:prstGeom>
        </p:spPr>
      </p:pic>
      <p:pic>
        <p:nvPicPr>
          <p:cNvPr id="8" name="图片 7" descr="图表&#10;&#10;描述已自动生成">
            <a:extLst>
              <a:ext uri="{FF2B5EF4-FFF2-40B4-BE49-F238E27FC236}">
                <a16:creationId xmlns:a16="http://schemas.microsoft.com/office/drawing/2014/main" id="{01A9F396-FA25-47C7-9744-DE47E3ED8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221" y="1495110"/>
            <a:ext cx="3068434" cy="2301325"/>
          </a:xfrm>
          <a:prstGeom prst="rect">
            <a:avLst/>
          </a:prstGeom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:a16="http://schemas.microsoft.com/office/drawing/2014/main" id="{67A7B0EE-9BEE-4256-8525-53D9659CA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185" y="3833296"/>
            <a:ext cx="3068434" cy="2301325"/>
          </a:xfrm>
          <a:prstGeom prst="rect">
            <a:avLst/>
          </a:prstGeom>
        </p:spPr>
      </p:pic>
      <p:pic>
        <p:nvPicPr>
          <p:cNvPr id="12" name="图片 11" descr="图表&#10;&#10;描述已自动生成">
            <a:extLst>
              <a:ext uri="{FF2B5EF4-FFF2-40B4-BE49-F238E27FC236}">
                <a16:creationId xmlns:a16="http://schemas.microsoft.com/office/drawing/2014/main" id="{02AD6169-1D65-4E69-BDC1-2D5AA8FAE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7221" y="3833296"/>
            <a:ext cx="3068434" cy="23013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52ADC96-B59F-418E-81EE-5FBA8520E4AF}"/>
                  </a:ext>
                </a:extLst>
              </p:cNvPr>
              <p:cNvSpPr txBox="1"/>
              <p:nvPr/>
            </p:nvSpPr>
            <p:spPr>
              <a:xfrm>
                <a:off x="2798826" y="832915"/>
                <a:ext cx="3043525" cy="532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=6000,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𝑝𝑜𝑖𝑛𝑡𝑐h𝑎𝑟𝑔𝑒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52ADC96-B59F-418E-81EE-5FBA8520E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826" y="832915"/>
                <a:ext cx="3043525" cy="5323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FE2A7D-C37D-400C-8E50-3D5B3922F879}"/>
                  </a:ext>
                </a:extLst>
              </p:cNvPr>
              <p:cNvSpPr txBox="1"/>
              <p:nvPr/>
            </p:nvSpPr>
            <p:spPr>
              <a:xfrm>
                <a:off x="134336" y="2081289"/>
                <a:ext cx="1479176" cy="62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6FE2A7D-C37D-400C-8E50-3D5B3922F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36" y="2081289"/>
                <a:ext cx="1479176" cy="621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5FE72E-8F39-44EE-8FB2-F5C29F7F39A5}"/>
                  </a:ext>
                </a:extLst>
              </p:cNvPr>
              <p:cNvSpPr txBox="1"/>
              <p:nvPr/>
            </p:nvSpPr>
            <p:spPr>
              <a:xfrm>
                <a:off x="7043" y="3981420"/>
                <a:ext cx="1479176" cy="62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CF5FE72E-8F39-44EE-8FB2-F5C29F7F3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" y="3981420"/>
                <a:ext cx="1479176" cy="6214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7906977" y="202112"/>
            <a:ext cx="81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Wrong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944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DF27C9-659F-4438-A00B-5050FFF43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009AAE0-10B3-4BC4-90FF-BB3127514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Bug</a:t>
            </a:r>
            <a:endParaRPr lang="zh-CN" altLang="en-US" dirty="0"/>
          </a:p>
        </p:txBody>
      </p:sp>
      <p:pic>
        <p:nvPicPr>
          <p:cNvPr id="6" name="图片 5" descr="图表, 雷达图, 散点图&#10;&#10;描述已自动生成">
            <a:extLst>
              <a:ext uri="{FF2B5EF4-FFF2-40B4-BE49-F238E27FC236}">
                <a16:creationId xmlns:a16="http://schemas.microsoft.com/office/drawing/2014/main" id="{A0216094-F89F-490B-AC79-D18CAFF0D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07" y="3549286"/>
            <a:ext cx="3180453" cy="2385340"/>
          </a:xfrm>
          <a:prstGeom prst="rect">
            <a:avLst/>
          </a:prstGeom>
        </p:spPr>
      </p:pic>
      <p:pic>
        <p:nvPicPr>
          <p:cNvPr id="8" name="图片 7" descr="图表, 散点图&#10;&#10;描述已自动生成">
            <a:extLst>
              <a:ext uri="{FF2B5EF4-FFF2-40B4-BE49-F238E27FC236}">
                <a16:creationId xmlns:a16="http://schemas.microsoft.com/office/drawing/2014/main" id="{4377FC8B-690B-45B4-B43A-28B701B6F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7" y="958935"/>
            <a:ext cx="3180453" cy="23853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0D5348-4A47-4F38-BAC6-7C9271BC2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859" y="1386574"/>
            <a:ext cx="4436109" cy="33270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5C9C47-8A0D-4647-A088-3221C2E923A1}"/>
                  </a:ext>
                </a:extLst>
              </p:cNvPr>
              <p:cNvSpPr txBox="1"/>
              <p:nvPr/>
            </p:nvSpPr>
            <p:spPr>
              <a:xfrm>
                <a:off x="5942525" y="4842757"/>
                <a:ext cx="13267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D5C9C47-8A0D-4647-A088-3221C2E9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525" y="4842757"/>
                <a:ext cx="132677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/>
          <p:cNvSpPr txBox="1"/>
          <p:nvPr/>
        </p:nvSpPr>
        <p:spPr>
          <a:xfrm>
            <a:off x="5691032" y="28400"/>
            <a:ext cx="115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From here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797503" y="213066"/>
            <a:ext cx="87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Correct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0076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572A63-1756-4EA7-AF9E-7C2D5882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0ADA6C1-37DC-4114-99B0-C11EA4B2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Dielectric ball in field of point charge</a:t>
            </a:r>
            <a:endParaRPr lang="zh-CN" altLang="en-US" dirty="0"/>
          </a:p>
        </p:txBody>
      </p:sp>
      <p:pic>
        <p:nvPicPr>
          <p:cNvPr id="10" name="图片 9" descr="图表&#10;&#10;描述已自动生成">
            <a:extLst>
              <a:ext uri="{FF2B5EF4-FFF2-40B4-BE49-F238E27FC236}">
                <a16:creationId xmlns:a16="http://schemas.microsoft.com/office/drawing/2014/main" id="{4F6D46C7-93BC-4CD5-BDE0-78480466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681" y="800502"/>
            <a:ext cx="5917088" cy="443781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88F3C8-05EC-43C3-BA02-C4A611DDA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92" y="5536757"/>
            <a:ext cx="3987091" cy="6018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4445FC-B575-4AB1-8CA6-1F852599C0D6}"/>
                  </a:ext>
                </a:extLst>
              </p:cNvPr>
              <p:cNvSpPr txBox="1"/>
              <p:nvPr/>
            </p:nvSpPr>
            <p:spPr>
              <a:xfrm>
                <a:off x="6404180" y="5536757"/>
                <a:ext cx="1405256" cy="6028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B4445FC-B575-4AB1-8CA6-1F852599C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180" y="5536757"/>
                <a:ext cx="1405256" cy="60285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EC641F27-8D73-4944-8C1C-525C5E7E7A59}"/>
              </a:ext>
            </a:extLst>
          </p:cNvPr>
          <p:cNvSpPr txBox="1"/>
          <p:nvPr/>
        </p:nvSpPr>
        <p:spPr>
          <a:xfrm>
            <a:off x="523536" y="5238318"/>
            <a:ext cx="272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Barros &amp; </a:t>
            </a:r>
            <a:r>
              <a:rPr lang="en-US" altLang="zh-CN" dirty="0" err="1"/>
              <a:t>Luijten</a:t>
            </a:r>
            <a:r>
              <a:rPr lang="en-US" altLang="zh-CN" dirty="0"/>
              <a:t>, PRL, 2014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97503" y="213066"/>
            <a:ext cx="87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Correct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332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4572A63-1756-4EA7-AF9E-7C2D58829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0ADA6C1-37DC-4114-99B0-C11EA4B2D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Dielectric ball in field of point charge</a:t>
            </a:r>
            <a:endParaRPr lang="zh-CN" altLang="en-US" dirty="0"/>
          </a:p>
        </p:txBody>
      </p:sp>
      <p:pic>
        <p:nvPicPr>
          <p:cNvPr id="5" name="图片 4" descr="图表&#10;&#10;描述已自动生成">
            <a:extLst>
              <a:ext uri="{FF2B5EF4-FFF2-40B4-BE49-F238E27FC236}">
                <a16:creationId xmlns:a16="http://schemas.microsoft.com/office/drawing/2014/main" id="{C297BCF5-270C-4429-AB9C-1B58D12DE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9" y="958935"/>
            <a:ext cx="5791200" cy="4343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F65DA1-AA38-45FA-8431-FDF3C9643040}"/>
                  </a:ext>
                </a:extLst>
              </p:cNvPr>
              <p:cNvSpPr txBox="1"/>
              <p:nvPr/>
            </p:nvSpPr>
            <p:spPr>
              <a:xfrm>
                <a:off x="1131209" y="5493178"/>
                <a:ext cx="2152962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=2.5,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3F65DA1-AA38-45FA-8431-FDF3C9643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209" y="5493178"/>
                <a:ext cx="2152962" cy="5291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830B0D0-1F0B-4BDB-996A-9E44CB504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834" y="1588960"/>
            <a:ext cx="2853418" cy="5768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84BE4C2-D1CD-436C-97AE-F1D8C926E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833" y="2624443"/>
            <a:ext cx="2853418" cy="56615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C75653-6111-42A2-8975-080701FDA0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5834" y="3565887"/>
            <a:ext cx="2853417" cy="532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87D4CD6-D3BD-49EB-9148-2F20039C3B3C}"/>
                  </a:ext>
                </a:extLst>
              </p:cNvPr>
              <p:cNvSpPr txBox="1"/>
              <p:nvPr/>
            </p:nvSpPr>
            <p:spPr>
              <a:xfrm>
                <a:off x="4077686" y="5449255"/>
                <a:ext cx="1256241" cy="57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87D4CD6-D3BD-49EB-9148-2F20039C3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686" y="5449255"/>
                <a:ext cx="1256241" cy="57304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1083E23D-0801-4071-91BF-C0247B7E17A4}"/>
              </a:ext>
            </a:extLst>
          </p:cNvPr>
          <p:cNvSpPr txBox="1"/>
          <p:nvPr/>
        </p:nvSpPr>
        <p:spPr>
          <a:xfrm>
            <a:off x="6105833" y="1130314"/>
            <a:ext cx="1285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Jones, 1995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7797503" y="213066"/>
            <a:ext cx="87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Correct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580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D6D66E-483F-41F4-8826-154E9EDC9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1AB87B2-7E54-47FC-AAB8-797CD58D1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Ellipsoids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DB8C42-F7DE-41F1-BD29-E6D72E0FE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81" y="958935"/>
            <a:ext cx="1943100" cy="46672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063C12-CE5C-4392-8CEB-3DD9F65AD56F}"/>
              </a:ext>
            </a:extLst>
          </p:cNvPr>
          <p:cNvSpPr txBox="1"/>
          <p:nvPr/>
        </p:nvSpPr>
        <p:spPr>
          <a:xfrm>
            <a:off x="1546677" y="571439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N=210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ED9C0B-B8B7-4913-9A85-058BF30F5A53}"/>
              </a:ext>
            </a:extLst>
          </p:cNvPr>
          <p:cNvSpPr txBox="1"/>
          <p:nvPr/>
        </p:nvSpPr>
        <p:spPr>
          <a:xfrm>
            <a:off x="4572000" y="1419938"/>
            <a:ext cx="3773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(1) Non-uniform patches (Patch area?)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65004F0-141F-4DBF-902B-BC4F06D39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412" y="958935"/>
            <a:ext cx="2118814" cy="466725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9A2D6B4-3582-4FFF-A9F2-17BEBCA3D4EA}"/>
              </a:ext>
            </a:extLst>
          </p:cNvPr>
          <p:cNvSpPr txBox="1"/>
          <p:nvPr/>
        </p:nvSpPr>
        <p:spPr>
          <a:xfrm>
            <a:off x="4572000" y="1867748"/>
            <a:ext cx="3123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(2) Definition of normal vectors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8CF37F3-7BA0-4C2F-A194-065BB3F7C6BA}"/>
                  </a:ext>
                </a:extLst>
              </p:cNvPr>
              <p:cNvSpPr txBox="1"/>
              <p:nvPr/>
            </p:nvSpPr>
            <p:spPr>
              <a:xfrm>
                <a:off x="4899599" y="2286482"/>
                <a:ext cx="243752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8CF37F3-7BA0-4C2F-A194-065BB3F7C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9599" y="2286482"/>
                <a:ext cx="2437526" cy="246221"/>
              </a:xfrm>
              <a:prstGeom prst="rect">
                <a:avLst/>
              </a:prstGeom>
              <a:blipFill>
                <a:blip r:embed="rId4"/>
                <a:stretch>
                  <a:fillRect l="-2500" r="-25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E7F5C1-71A5-4478-AB39-0D425E331205}"/>
                  </a:ext>
                </a:extLst>
              </p:cNvPr>
              <p:cNvSpPr txBox="1"/>
              <p:nvPr/>
            </p:nvSpPr>
            <p:spPr>
              <a:xfrm>
                <a:off x="4572000" y="2782942"/>
                <a:ext cx="398557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8DE7F5C1-71A5-4478-AB39-0D425E331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82942"/>
                <a:ext cx="3985578" cy="246221"/>
              </a:xfrm>
              <a:prstGeom prst="rect">
                <a:avLst/>
              </a:prstGeom>
              <a:blipFill>
                <a:blip r:embed="rId5"/>
                <a:stretch>
                  <a:fillRect l="-1223" t="-2500" r="-459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2E6CDC-6F7C-4EA4-A05A-8DD4D8690E60}"/>
                  </a:ext>
                </a:extLst>
              </p:cNvPr>
              <p:cNvSpPr txBox="1"/>
              <p:nvPr/>
            </p:nvSpPr>
            <p:spPr>
              <a:xfrm>
                <a:off x="5553839" y="3242905"/>
                <a:ext cx="115999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/|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A2E6CDC-6F7C-4EA4-A05A-8DD4D8690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839" y="3242905"/>
                <a:ext cx="1159998" cy="246221"/>
              </a:xfrm>
              <a:prstGeom prst="rect">
                <a:avLst/>
              </a:prstGeom>
              <a:blipFill>
                <a:blip r:embed="rId6"/>
                <a:stretch>
                  <a:fillRect l="-1579" r="-5789" b="-3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92D81B9-5B2C-4D7D-B4CA-04AA3EA5D5E5}"/>
                  </a:ext>
                </a:extLst>
              </p:cNvPr>
              <p:cNvSpPr txBox="1"/>
              <p:nvPr/>
            </p:nvSpPr>
            <p:spPr>
              <a:xfrm>
                <a:off x="4494791" y="3798006"/>
                <a:ext cx="420689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92D81B9-5B2C-4D7D-B4CA-04AA3EA5D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791" y="3798006"/>
                <a:ext cx="4206891" cy="338554"/>
              </a:xfrm>
              <a:prstGeom prst="rect">
                <a:avLst/>
              </a:prstGeom>
              <a:blipFill>
                <a:blip r:embed="rId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0289B05-C112-40AA-8E7D-53CC6773F100}"/>
                  </a:ext>
                </a:extLst>
              </p:cNvPr>
              <p:cNvSpPr txBox="1"/>
              <p:nvPr/>
            </p:nvSpPr>
            <p:spPr>
              <a:xfrm>
                <a:off x="4427357" y="4208892"/>
                <a:ext cx="452885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𝐶𝑟</m:t>
                          </m:r>
                        </m:e>
                      </m:d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𝐶𝑟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10289B05-C112-40AA-8E7D-53CC6773F1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357" y="4208892"/>
                <a:ext cx="4528851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77E5D5A-543B-4EB7-A2B7-5B3A037F90E9}"/>
                  </a:ext>
                </a:extLst>
              </p:cNvPr>
              <p:cNvSpPr txBox="1"/>
              <p:nvPr/>
            </p:nvSpPr>
            <p:spPr>
              <a:xfrm>
                <a:off x="4888561" y="4734967"/>
                <a:ext cx="3140411" cy="2891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)/|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𝐶𝑟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|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77E5D5A-543B-4EB7-A2B7-5B3A037F9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561" y="4734967"/>
                <a:ext cx="3140411" cy="289182"/>
              </a:xfrm>
              <a:prstGeom prst="rect">
                <a:avLst/>
              </a:prstGeom>
              <a:blipFill>
                <a:blip r:embed="rId9"/>
                <a:stretch>
                  <a:fillRect l="-583" t="-2128" r="-2330" b="-3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797503" y="213066"/>
            <a:ext cx="81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Wrong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25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E7CB07-3F92-4E95-BAEE-E68B42C5B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358DB82-5961-480A-A268-D5DF8DB2A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Ellipsoids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3E82D1-E13B-4B19-912B-D1E5AF03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435" y="1119187"/>
            <a:ext cx="2790825" cy="46196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51F216-8C2F-46D9-A188-B22B24C56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686" y="1185863"/>
            <a:ext cx="4295887" cy="398677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97503" y="213066"/>
            <a:ext cx="81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Wrong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015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CF60DDF-4849-4EF8-B249-161CC90D8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C40EBF7-7CD1-4596-BB38-5E857648B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Ellipsoids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44F52D-4CE5-453E-961F-71B1EFB90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123" y="1157287"/>
            <a:ext cx="5413426" cy="40664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97503" y="213066"/>
            <a:ext cx="81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Wrong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02300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C37278E-C55C-444D-95CF-EDF3204FB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E487D223-5434-49C3-B433-48C8FDACE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Nearly Uniform Patches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143067-21A4-4EC0-84A7-30662D2B00FE}"/>
                  </a:ext>
                </a:extLst>
              </p:cNvPr>
              <p:cNvSpPr txBox="1"/>
              <p:nvPr/>
            </p:nvSpPr>
            <p:spPr>
              <a:xfrm>
                <a:off x="619733" y="1063553"/>
                <a:ext cx="259532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9143067-21A4-4EC0-84A7-30662D2B0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3" y="1063553"/>
                <a:ext cx="2595326" cy="555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DC18FAA-FD7B-40CA-9B1E-315174284AF9}"/>
                  </a:ext>
                </a:extLst>
              </p:cNvPr>
              <p:cNvSpPr txBox="1"/>
              <p:nvPr/>
            </p:nvSpPr>
            <p:spPr>
              <a:xfrm>
                <a:off x="619733" y="2218152"/>
                <a:ext cx="212923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7DC18FAA-FD7B-40CA-9B1E-315174284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3" y="2218152"/>
                <a:ext cx="2129237" cy="5186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9E1A1D7-E73E-41BC-9B9F-3B569158A6DD}"/>
                  </a:ext>
                </a:extLst>
              </p:cNvPr>
              <p:cNvSpPr txBox="1"/>
              <p:nvPr/>
            </p:nvSpPr>
            <p:spPr>
              <a:xfrm>
                <a:off x="619733" y="2911110"/>
                <a:ext cx="3954672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A9E1A1D7-E73E-41BC-9B9F-3B569158A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3" y="2911110"/>
                <a:ext cx="3954672" cy="8183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B5D308-C8DA-4ADF-8238-1E3FB94BE16F}"/>
                  </a:ext>
                </a:extLst>
              </p:cNvPr>
              <p:cNvSpPr txBox="1"/>
              <p:nvPr/>
            </p:nvSpPr>
            <p:spPr>
              <a:xfrm>
                <a:off x="619733" y="3870565"/>
                <a:ext cx="3908827" cy="818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(2−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rad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FB5D308-C8DA-4ADF-8238-1E3FB94BE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3" y="3870565"/>
                <a:ext cx="3908827" cy="8183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61986FBA-68BF-4D4F-9E0C-DFE05531203E}"/>
              </a:ext>
            </a:extLst>
          </p:cNvPr>
          <p:cNvSpPr txBox="1"/>
          <p:nvPr/>
        </p:nvSpPr>
        <p:spPr>
          <a:xfrm>
            <a:off x="373626" y="1793765"/>
            <a:ext cx="260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Coordinates of N patches: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573EE6B-6B61-4088-9733-08CFAB0D685A}"/>
                  </a:ext>
                </a:extLst>
              </p:cNvPr>
              <p:cNvSpPr txBox="1"/>
              <p:nvPr/>
            </p:nvSpPr>
            <p:spPr>
              <a:xfrm>
                <a:off x="561830" y="4810379"/>
                <a:ext cx="1909916" cy="4075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=(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ra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−1)/2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573EE6B-6B61-4088-9733-08CFAB0D6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30" y="4810379"/>
                <a:ext cx="1909916" cy="407547"/>
              </a:xfrm>
              <a:prstGeom prst="rect">
                <a:avLst/>
              </a:prstGeom>
              <a:blipFill>
                <a:blip r:embed="rId6"/>
                <a:stretch>
                  <a:fillRect b="-13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C00D74F-0646-4F79-A42F-95224C1C3FCB}"/>
                  </a:ext>
                </a:extLst>
              </p:cNvPr>
              <p:cNvSpPr txBox="1"/>
              <p:nvPr/>
            </p:nvSpPr>
            <p:spPr>
              <a:xfrm>
                <a:off x="727586" y="5336153"/>
                <a:ext cx="13545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C00D74F-0646-4F79-A42F-95224C1C3F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86" y="5336153"/>
                <a:ext cx="1354538" cy="276999"/>
              </a:xfrm>
              <a:prstGeom prst="rect">
                <a:avLst/>
              </a:prstGeom>
              <a:blipFill>
                <a:blip r:embed="rId7"/>
                <a:stretch>
                  <a:fillRect l="-2242" r="-3587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956" y="829866"/>
            <a:ext cx="2857500" cy="45243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797503" y="213066"/>
            <a:ext cx="87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Correct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622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2CC516-24C4-4009-B42D-52446CD0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F85DF83-66D6-4DC0-A164-4FA178E9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Normal Vector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D2B7A82-88E3-4691-9050-76F6DE26D6A0}"/>
                  </a:ext>
                </a:extLst>
              </p:cNvPr>
              <p:cNvSpPr txBox="1"/>
              <p:nvPr/>
            </p:nvSpPr>
            <p:spPr>
              <a:xfrm>
                <a:off x="619733" y="1063553"/>
                <a:ext cx="2595326" cy="5558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D2B7A82-88E3-4691-9050-76F6DE26D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3" y="1063553"/>
                <a:ext cx="2595326" cy="555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D46E6C-BE14-4C6F-A345-14F33FD9F143}"/>
                  </a:ext>
                </a:extLst>
              </p:cNvPr>
              <p:cNvSpPr txBox="1"/>
              <p:nvPr/>
            </p:nvSpPr>
            <p:spPr>
              <a:xfrm>
                <a:off x="619733" y="1979667"/>
                <a:ext cx="2416367" cy="905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𝛻</m:t>
                              </m:r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d>
                        </m:den>
                      </m:f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D46E6C-BE14-4C6F-A345-14F33FD9F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33" y="1979667"/>
                <a:ext cx="2416367" cy="905569"/>
              </a:xfrm>
              <a:prstGeom prst="rect">
                <a:avLst/>
              </a:prstGeom>
              <a:blipFill>
                <a:blip r:embed="rId3"/>
                <a:stretch>
                  <a:fillRect b="-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4389" y="734546"/>
            <a:ext cx="2847975" cy="44386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97503" y="213066"/>
            <a:ext cx="87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Correct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64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F31EF-5234-4DBC-85FB-0B11C1EF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3E36B10-5209-457A-A58C-517F1B6C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Equations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82ACD6-A5D8-40E2-8B0B-E1A8EEB31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21" y="1105623"/>
            <a:ext cx="3350649" cy="5273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0510D4-091F-47EA-B5AE-DF4D2B456082}"/>
              </a:ext>
            </a:extLst>
          </p:cNvPr>
          <p:cNvSpPr txBox="1"/>
          <p:nvPr/>
        </p:nvSpPr>
        <p:spPr>
          <a:xfrm>
            <a:off x="206477" y="1103360"/>
            <a:ext cx="211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Governing equation: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4AC959C-743A-4F18-80A5-BF4CEC0B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246" y="2225567"/>
            <a:ext cx="2330181" cy="40024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7AC25A9-987B-43B4-BA92-E02C0B2E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597" y="2217465"/>
            <a:ext cx="2215870" cy="4083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56F671E-C9EF-4B60-9E11-E11741CEA01C}"/>
              </a:ext>
            </a:extLst>
          </p:cNvPr>
          <p:cNvSpPr txBox="1"/>
          <p:nvPr/>
        </p:nvSpPr>
        <p:spPr>
          <a:xfrm>
            <a:off x="206477" y="2256478"/>
            <a:ext cx="1993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Dielectric constant: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8278896-984E-40BA-B9C4-7172FD68B3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815" y="2832766"/>
            <a:ext cx="1631388" cy="5280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656385-E5DF-4072-9DA5-5C80A06FF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57" y="3930467"/>
            <a:ext cx="3053131" cy="4922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FA6D736-58FE-408F-9091-1F10271BD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930468"/>
            <a:ext cx="3994383" cy="496378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69A6F5E-29B8-463E-97BB-3E12C524F475}"/>
              </a:ext>
            </a:extLst>
          </p:cNvPr>
          <p:cNvCxnSpPr/>
          <p:nvPr/>
        </p:nvCxnSpPr>
        <p:spPr>
          <a:xfrm flipH="1">
            <a:off x="2743200" y="3360800"/>
            <a:ext cx="1084729" cy="569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9096880-5BA4-4720-A6FC-62D2256A299A}"/>
              </a:ext>
            </a:extLst>
          </p:cNvPr>
          <p:cNvCxnSpPr>
            <a:cxnSpLocks/>
          </p:cNvCxnSpPr>
          <p:nvPr/>
        </p:nvCxnSpPr>
        <p:spPr>
          <a:xfrm>
            <a:off x="5162416" y="3360800"/>
            <a:ext cx="842858" cy="5297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13F7FBDD-EC60-4693-A9CB-0C5650A3BD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6477" y="4923323"/>
            <a:ext cx="4402319" cy="359185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5743866-6A4E-4D91-91F1-3EB0938805D7}"/>
              </a:ext>
            </a:extLst>
          </p:cNvPr>
          <p:cNvCxnSpPr>
            <a:cxnSpLocks/>
          </p:cNvCxnSpPr>
          <p:nvPr/>
        </p:nvCxnSpPr>
        <p:spPr>
          <a:xfrm flipH="1">
            <a:off x="2662517" y="4422677"/>
            <a:ext cx="295836" cy="481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2D0A914-091B-4005-AE75-4D00A597BD6C}"/>
              </a:ext>
            </a:extLst>
          </p:cNvPr>
          <p:cNvSpPr txBox="1"/>
          <p:nvPr/>
        </p:nvSpPr>
        <p:spPr>
          <a:xfrm>
            <a:off x="6333846" y="3566165"/>
            <a:ext cx="83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Known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239C0BD-C2C6-44C7-BF15-A98440D24355}"/>
              </a:ext>
            </a:extLst>
          </p:cNvPr>
          <p:cNvSpPr txBox="1"/>
          <p:nvPr/>
        </p:nvSpPr>
        <p:spPr>
          <a:xfrm>
            <a:off x="1436087" y="3591271"/>
            <a:ext cx="10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Unknown</a:t>
            </a:r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79A0A96-BE2B-48DC-B134-9188F1962C48}"/>
              </a:ext>
            </a:extLst>
          </p:cNvPr>
          <p:cNvGrpSpPr/>
          <p:nvPr/>
        </p:nvGrpSpPr>
        <p:grpSpPr>
          <a:xfrm>
            <a:off x="5737262" y="332785"/>
            <a:ext cx="3215406" cy="3133010"/>
            <a:chOff x="5889203" y="158825"/>
            <a:chExt cx="3215406" cy="3133010"/>
          </a:xfrm>
        </p:grpSpPr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5CE518B4-ED24-485B-B6C8-98CB08817D19}"/>
                </a:ext>
              </a:extLst>
            </p:cNvPr>
            <p:cNvSpPr/>
            <p:nvPr/>
          </p:nvSpPr>
          <p:spPr>
            <a:xfrm>
              <a:off x="5889203" y="513683"/>
              <a:ext cx="2785656" cy="2778152"/>
            </a:xfrm>
            <a:prstGeom prst="arc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81D953D5-D8DF-464B-ADA6-176E23FAA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6607" y="414111"/>
              <a:ext cx="549700" cy="571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4EDE6C4F-1A4A-476B-96D1-55A1BAC7EFEF}"/>
                    </a:ext>
                  </a:extLst>
                </p:cNvPr>
                <p:cNvSpPr txBox="1"/>
                <p:nvPr/>
              </p:nvSpPr>
              <p:spPr>
                <a:xfrm>
                  <a:off x="8566383" y="567845"/>
                  <a:ext cx="189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4EDE6C4F-1A4A-476B-96D1-55A1BAC7E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6383" y="567845"/>
                  <a:ext cx="18992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9355" t="-26667" r="-774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1DBD273-F46B-49B0-9310-8B8DF12CB14A}"/>
                    </a:ext>
                  </a:extLst>
                </p:cNvPr>
                <p:cNvSpPr txBox="1"/>
                <p:nvPr/>
              </p:nvSpPr>
              <p:spPr>
                <a:xfrm>
                  <a:off x="8630505" y="1091672"/>
                  <a:ext cx="474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1DBD273-F46B-49B0-9310-8B8DF12CB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505" y="1091672"/>
                  <a:ext cx="47410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410" r="-3846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6FD66A34-5FDE-4FE0-AEB5-7370E76E0133}"/>
                    </a:ext>
                  </a:extLst>
                </p:cNvPr>
                <p:cNvSpPr txBox="1"/>
                <p:nvPr/>
              </p:nvSpPr>
              <p:spPr>
                <a:xfrm>
                  <a:off x="8143760" y="1449701"/>
                  <a:ext cx="3586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6FD66A34-5FDE-4FE0-AEB5-7370E76E0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760" y="1449701"/>
                  <a:ext cx="35868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0169" r="-6780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1A32AB6-D9E1-4AAA-AA31-01C4FDC86DFB}"/>
                    </a:ext>
                  </a:extLst>
                </p:cNvPr>
                <p:cNvSpPr txBox="1"/>
                <p:nvPr/>
              </p:nvSpPr>
              <p:spPr>
                <a:xfrm>
                  <a:off x="7533941" y="1138401"/>
                  <a:ext cx="782522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1A32AB6-D9E1-4AAA-AA31-01C4FDC86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941" y="1138401"/>
                  <a:ext cx="782522" cy="299249"/>
                </a:xfrm>
                <a:prstGeom prst="rect">
                  <a:avLst/>
                </a:prstGeom>
                <a:blipFill>
                  <a:blip r:embed="rId12"/>
                  <a:stretch>
                    <a:fillRect l="-3906" r="-2344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94510DE-6BF1-4F32-B64E-3355625A3FB6}"/>
                </a:ext>
              </a:extLst>
            </p:cNvPr>
            <p:cNvCxnSpPr/>
            <p:nvPr/>
          </p:nvCxnSpPr>
          <p:spPr>
            <a:xfrm flipV="1">
              <a:off x="8125904" y="158825"/>
              <a:ext cx="337697" cy="8422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5E697F4-4E35-4B1B-8E8D-88F4BCAE4C36}"/>
                    </a:ext>
                  </a:extLst>
                </p:cNvPr>
                <p:cNvSpPr txBox="1"/>
                <p:nvPr/>
              </p:nvSpPr>
              <p:spPr>
                <a:xfrm>
                  <a:off x="8141106" y="168006"/>
                  <a:ext cx="2062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5E697F4-4E35-4B1B-8E8D-88F4BCAE4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106" y="168006"/>
                  <a:ext cx="20621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0303" r="-24242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8402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54" y="1019175"/>
            <a:ext cx="5391150" cy="48196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65631" y="1846385"/>
            <a:ext cx="164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Aspect ratio = 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3067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BF31EF-5234-4DBC-85FB-0B11C1EF4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3E36B10-5209-457A-A58C-517F1B6C1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Equations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8278896-984E-40BA-B9C4-7172FD68B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11" y="895599"/>
            <a:ext cx="1631388" cy="52803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3656385-E5DF-4072-9DA5-5C80A06FF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53" y="1993300"/>
            <a:ext cx="3053131" cy="4922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FA6D736-58FE-408F-9091-1F10271BD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996" y="1993301"/>
            <a:ext cx="3994383" cy="496378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69A6F5E-29B8-463E-97BB-3E12C524F475}"/>
              </a:ext>
            </a:extLst>
          </p:cNvPr>
          <p:cNvCxnSpPr/>
          <p:nvPr/>
        </p:nvCxnSpPr>
        <p:spPr>
          <a:xfrm flipH="1">
            <a:off x="2636196" y="1423633"/>
            <a:ext cx="1084729" cy="56966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9096880-5BA4-4720-A6FC-62D2256A299A}"/>
              </a:ext>
            </a:extLst>
          </p:cNvPr>
          <p:cNvCxnSpPr>
            <a:cxnSpLocks/>
          </p:cNvCxnSpPr>
          <p:nvPr/>
        </p:nvCxnSpPr>
        <p:spPr>
          <a:xfrm>
            <a:off x="5055412" y="1423633"/>
            <a:ext cx="842858" cy="5297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>
            <a:extLst>
              <a:ext uri="{FF2B5EF4-FFF2-40B4-BE49-F238E27FC236}">
                <a16:creationId xmlns:a16="http://schemas.microsoft.com/office/drawing/2014/main" id="{13F7FBDD-EC60-4693-A9CB-0C5650A3B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189" y="2950208"/>
            <a:ext cx="4402319" cy="359185"/>
          </a:xfrm>
          <a:prstGeom prst="rect">
            <a:avLst/>
          </a:prstGeom>
        </p:spPr>
      </p:pic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35743866-6A4E-4D91-91F1-3EB0938805D7}"/>
              </a:ext>
            </a:extLst>
          </p:cNvPr>
          <p:cNvCxnSpPr>
            <a:cxnSpLocks/>
          </p:cNvCxnSpPr>
          <p:nvPr/>
        </p:nvCxnSpPr>
        <p:spPr>
          <a:xfrm flipH="1">
            <a:off x="2555513" y="2457998"/>
            <a:ext cx="295836" cy="481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52D0A914-091B-4005-AE75-4D00A597BD6C}"/>
              </a:ext>
            </a:extLst>
          </p:cNvPr>
          <p:cNvSpPr txBox="1"/>
          <p:nvPr/>
        </p:nvSpPr>
        <p:spPr>
          <a:xfrm>
            <a:off x="6226842" y="1628998"/>
            <a:ext cx="83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Known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239C0BD-C2C6-44C7-BF15-A98440D24355}"/>
              </a:ext>
            </a:extLst>
          </p:cNvPr>
          <p:cNvSpPr txBox="1"/>
          <p:nvPr/>
        </p:nvSpPr>
        <p:spPr>
          <a:xfrm>
            <a:off x="1329083" y="1654104"/>
            <a:ext cx="108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Unknown</a:t>
            </a:r>
            <a:endParaRPr lang="zh-CN" altLang="en-US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79A0A96-BE2B-48DC-B134-9188F1962C48}"/>
              </a:ext>
            </a:extLst>
          </p:cNvPr>
          <p:cNvGrpSpPr/>
          <p:nvPr/>
        </p:nvGrpSpPr>
        <p:grpSpPr>
          <a:xfrm>
            <a:off x="5737262" y="332785"/>
            <a:ext cx="3215406" cy="3133010"/>
            <a:chOff x="5889203" y="158825"/>
            <a:chExt cx="3215406" cy="3133010"/>
          </a:xfrm>
        </p:grpSpPr>
        <p:sp>
          <p:nvSpPr>
            <p:cNvPr id="31" name="弧形 30">
              <a:extLst>
                <a:ext uri="{FF2B5EF4-FFF2-40B4-BE49-F238E27FC236}">
                  <a16:creationId xmlns:a16="http://schemas.microsoft.com/office/drawing/2014/main" id="{5CE518B4-ED24-485B-B6C8-98CB08817D19}"/>
                </a:ext>
              </a:extLst>
            </p:cNvPr>
            <p:cNvSpPr/>
            <p:nvPr/>
          </p:nvSpPr>
          <p:spPr>
            <a:xfrm>
              <a:off x="5889203" y="513683"/>
              <a:ext cx="2785656" cy="2778152"/>
            </a:xfrm>
            <a:prstGeom prst="arc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81D953D5-D8DF-464B-ADA6-176E23FAAC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6607" y="414111"/>
              <a:ext cx="549700" cy="571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4EDE6C4F-1A4A-476B-96D1-55A1BAC7EFEF}"/>
                    </a:ext>
                  </a:extLst>
                </p:cNvPr>
                <p:cNvSpPr txBox="1"/>
                <p:nvPr/>
              </p:nvSpPr>
              <p:spPr>
                <a:xfrm>
                  <a:off x="8566383" y="567845"/>
                  <a:ext cx="1899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4EDE6C4F-1A4A-476B-96D1-55A1BAC7EF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6383" y="567845"/>
                  <a:ext cx="18992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9355" t="-26667" r="-774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1DBD273-F46B-49B0-9310-8B8DF12CB14A}"/>
                    </a:ext>
                  </a:extLst>
                </p:cNvPr>
                <p:cNvSpPr txBox="1"/>
                <p:nvPr/>
              </p:nvSpPr>
              <p:spPr>
                <a:xfrm>
                  <a:off x="8630505" y="1091672"/>
                  <a:ext cx="4741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71DBD273-F46B-49B0-9310-8B8DF12CB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0505" y="1091672"/>
                  <a:ext cx="47410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410" r="-3846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6FD66A34-5FDE-4FE0-AEB5-7370E76E0133}"/>
                    </a:ext>
                  </a:extLst>
                </p:cNvPr>
                <p:cNvSpPr txBox="1"/>
                <p:nvPr/>
              </p:nvSpPr>
              <p:spPr>
                <a:xfrm>
                  <a:off x="8143760" y="1449701"/>
                  <a:ext cx="35868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𝜅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6FD66A34-5FDE-4FE0-AEB5-7370E76E01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3760" y="1449701"/>
                  <a:ext cx="35868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0169" r="-6780" b="-173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1A32AB6-D9E1-4AAA-AA31-01C4FDC86DFB}"/>
                    </a:ext>
                  </a:extLst>
                </p:cNvPr>
                <p:cNvSpPr txBox="1"/>
                <p:nvPr/>
              </p:nvSpPr>
              <p:spPr>
                <a:xfrm>
                  <a:off x="7533941" y="1138401"/>
                  <a:ext cx="782522" cy="2992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>
                  <a:extLst>
                    <a:ext uri="{FF2B5EF4-FFF2-40B4-BE49-F238E27FC236}">
                      <a16:creationId xmlns:a16="http://schemas.microsoft.com/office/drawing/2014/main" id="{21A32AB6-D9E1-4AAA-AA31-01C4FDC86D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3941" y="1138401"/>
                  <a:ext cx="782522" cy="299249"/>
                </a:xfrm>
                <a:prstGeom prst="rect">
                  <a:avLst/>
                </a:prstGeom>
                <a:blipFill>
                  <a:blip r:embed="rId12"/>
                  <a:stretch>
                    <a:fillRect l="-3906" r="-2344" b="-2857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594510DE-6BF1-4F32-B64E-3355625A3FB6}"/>
                </a:ext>
              </a:extLst>
            </p:cNvPr>
            <p:cNvCxnSpPr/>
            <p:nvPr/>
          </p:nvCxnSpPr>
          <p:spPr>
            <a:xfrm flipV="1">
              <a:off x="8125904" y="158825"/>
              <a:ext cx="337697" cy="84222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5E697F4-4E35-4B1B-8E8D-88F4BCAE4C36}"/>
                    </a:ext>
                  </a:extLst>
                </p:cNvPr>
                <p:cNvSpPr txBox="1"/>
                <p:nvPr/>
              </p:nvSpPr>
              <p:spPr>
                <a:xfrm>
                  <a:off x="8141106" y="168006"/>
                  <a:ext cx="2062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>
                  <a:extLst>
                    <a:ext uri="{FF2B5EF4-FFF2-40B4-BE49-F238E27FC236}">
                      <a16:creationId xmlns:a16="http://schemas.microsoft.com/office/drawing/2014/main" id="{85E697F4-4E35-4B1B-8E8D-88F4BCAE4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106" y="168006"/>
                  <a:ext cx="206210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0303" r="-24242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43281C9-2BAE-4DE6-B08A-91B6394E0F75}"/>
                  </a:ext>
                </a:extLst>
              </p:cNvPr>
              <p:cNvSpPr txBox="1"/>
              <p:nvPr/>
            </p:nvSpPr>
            <p:spPr>
              <a:xfrm>
                <a:off x="1469987" y="3400305"/>
                <a:ext cx="3837525" cy="399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acc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l-GR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zh-CN" alt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𝑑𝑆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43281C9-2BAE-4DE6-B08A-91B6394E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9987" y="3400305"/>
                <a:ext cx="3837525" cy="399084"/>
              </a:xfrm>
              <a:prstGeom prst="rect">
                <a:avLst/>
              </a:prstGeom>
              <a:blipFill>
                <a:blip r:embed="rId14"/>
                <a:stretch>
                  <a:fillRect l="-476" b="-26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1BAE626-58EC-4564-A59B-9AC30263502B}"/>
                  </a:ext>
                </a:extLst>
              </p:cNvPr>
              <p:cNvSpPr txBox="1"/>
              <p:nvPr/>
            </p:nvSpPr>
            <p:spPr>
              <a:xfrm>
                <a:off x="1093012" y="3997061"/>
                <a:ext cx="2976282" cy="915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)∙</m:t>
                          </m:r>
                          <m:acc>
                            <m:accPr>
                              <m:chr m:val="̂"/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81BAE626-58EC-4564-A59B-9AC302635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012" y="3997061"/>
                <a:ext cx="2976282" cy="915956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pherical coordinate system - Wikipedia">
            <a:extLst>
              <a:ext uri="{FF2B5EF4-FFF2-40B4-BE49-F238E27FC236}">
                <a16:creationId xmlns:a16="http://schemas.microsoft.com/office/drawing/2014/main" id="{FA32F878-5332-475F-AC97-A01605D3F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97" y="3059347"/>
            <a:ext cx="2695278" cy="249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0055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7128AE-4B72-4222-A816-A1826B58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3BD535A-7D79-4F89-A9E7-E067D748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Number of patches</a:t>
            </a:r>
            <a:endParaRPr lang="zh-CN" altLang="en-US" dirty="0"/>
          </a:p>
        </p:txBody>
      </p:sp>
      <p:pic>
        <p:nvPicPr>
          <p:cNvPr id="18" name="图片 17" descr="图表, 散点图&#10;&#10;描述已自动生成">
            <a:extLst>
              <a:ext uri="{FF2B5EF4-FFF2-40B4-BE49-F238E27FC236}">
                <a16:creationId xmlns:a16="http://schemas.microsoft.com/office/drawing/2014/main" id="{6D0E4E7F-D677-424D-9187-65D01B00E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56" y="958936"/>
            <a:ext cx="2969957" cy="2227468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62BE7D4-9C9C-42CE-9CDD-6F0CFF1BC859}"/>
              </a:ext>
            </a:extLst>
          </p:cNvPr>
          <p:cNvSpPr txBox="1"/>
          <p:nvPr/>
        </p:nvSpPr>
        <p:spPr>
          <a:xfrm>
            <a:off x="1654524" y="318640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N=200</a:t>
            </a:r>
            <a:endParaRPr lang="zh-CN" altLang="en-US" dirty="0"/>
          </a:p>
        </p:txBody>
      </p:sp>
      <p:pic>
        <p:nvPicPr>
          <p:cNvPr id="21" name="图片 20" descr="图表, 散点图&#10;&#10;描述已自动生成">
            <a:extLst>
              <a:ext uri="{FF2B5EF4-FFF2-40B4-BE49-F238E27FC236}">
                <a16:creationId xmlns:a16="http://schemas.microsoft.com/office/drawing/2014/main" id="{ABBA21B8-4CDB-4B99-93CE-34B2B4DC9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166" y="958937"/>
            <a:ext cx="2969958" cy="222746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71F46AC-EFED-46AF-AE39-098C19C5ABB5}"/>
              </a:ext>
            </a:extLst>
          </p:cNvPr>
          <p:cNvSpPr txBox="1"/>
          <p:nvPr/>
        </p:nvSpPr>
        <p:spPr>
          <a:xfrm>
            <a:off x="5160036" y="318640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N=600</a:t>
            </a:r>
            <a:endParaRPr lang="zh-CN" altLang="en-US" dirty="0"/>
          </a:p>
        </p:txBody>
      </p:sp>
      <p:pic>
        <p:nvPicPr>
          <p:cNvPr id="24" name="图片 23" descr="图示&#10;&#10;描述已自动生成">
            <a:extLst>
              <a:ext uri="{FF2B5EF4-FFF2-40B4-BE49-F238E27FC236}">
                <a16:creationId xmlns:a16="http://schemas.microsoft.com/office/drawing/2014/main" id="{5E724313-433C-470B-93EC-13EA0AF43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56" y="3555737"/>
            <a:ext cx="2969957" cy="222746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52E220E4-6399-48B3-AFBF-531B75DC180A}"/>
              </a:ext>
            </a:extLst>
          </p:cNvPr>
          <p:cNvSpPr txBox="1"/>
          <p:nvPr/>
        </p:nvSpPr>
        <p:spPr>
          <a:xfrm>
            <a:off x="1596013" y="5714398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N=1024</a:t>
            </a:r>
            <a:endParaRPr lang="zh-CN" altLang="en-US" dirty="0"/>
          </a:p>
        </p:txBody>
      </p:sp>
      <p:pic>
        <p:nvPicPr>
          <p:cNvPr id="27" name="图片 26" descr="图表, 气泡图&#10;&#10;描述已自动生成">
            <a:extLst>
              <a:ext uri="{FF2B5EF4-FFF2-40B4-BE49-F238E27FC236}">
                <a16:creationId xmlns:a16="http://schemas.microsoft.com/office/drawing/2014/main" id="{1F9AA5D3-B464-425C-A39B-D00CDC55C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5166" y="3551535"/>
            <a:ext cx="2969957" cy="2227468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A7AFC344-D7D3-48D7-AD2C-126C6D242A61}"/>
              </a:ext>
            </a:extLst>
          </p:cNvPr>
          <p:cNvSpPr txBox="1"/>
          <p:nvPr/>
        </p:nvSpPr>
        <p:spPr>
          <a:xfrm>
            <a:off x="5079024" y="5707044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N=4000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09D93E9-015F-48BC-AA16-51FD245B372B}"/>
                  </a:ext>
                </a:extLst>
              </p:cNvPr>
              <p:cNvSpPr txBox="1"/>
              <p:nvPr/>
            </p:nvSpPr>
            <p:spPr>
              <a:xfrm>
                <a:off x="5333431" y="241684"/>
                <a:ext cx="2149306" cy="579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=2.5,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09D93E9-015F-48BC-AA16-51FD245B3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431" y="241684"/>
                <a:ext cx="2149306" cy="5797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9697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7128AE-4B72-4222-A816-A1826B58D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3BD535A-7D79-4F89-A9E7-E067D7483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Number of patches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09D93E9-015F-48BC-AA16-51FD245B372B}"/>
                  </a:ext>
                </a:extLst>
              </p:cNvPr>
              <p:cNvSpPr txBox="1"/>
              <p:nvPr/>
            </p:nvSpPr>
            <p:spPr>
              <a:xfrm>
                <a:off x="5603528" y="302591"/>
                <a:ext cx="3080459" cy="580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=2.5,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𝑝𝑜𝑖𝑛𝑡𝑐h𝑎𝑟𝑔𝑒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09D93E9-015F-48BC-AA16-51FD245B3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3528" y="302591"/>
                <a:ext cx="3080459" cy="580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图表, 折线图&#10;&#10;描述已自动生成">
            <a:extLst>
              <a:ext uri="{FF2B5EF4-FFF2-40B4-BE49-F238E27FC236}">
                <a16:creationId xmlns:a16="http://schemas.microsoft.com/office/drawing/2014/main" id="{44E54854-44F7-4EDB-B8C3-1DCE0DCD7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60" y="1070613"/>
            <a:ext cx="4214375" cy="3160781"/>
          </a:xfrm>
          <a:prstGeom prst="rect">
            <a:avLst/>
          </a:prstGeom>
        </p:spPr>
      </p:pic>
      <p:pic>
        <p:nvPicPr>
          <p:cNvPr id="7" name="图片 6" descr="图表&#10;&#10;描述已自动生成">
            <a:extLst>
              <a:ext uri="{FF2B5EF4-FFF2-40B4-BE49-F238E27FC236}">
                <a16:creationId xmlns:a16="http://schemas.microsoft.com/office/drawing/2014/main" id="{B72B80CA-4F2D-4B9F-9303-C70DDFA4F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144301"/>
            <a:ext cx="4214375" cy="31607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127E184-7738-474D-9DF0-1B8C0B494B41}"/>
                  </a:ext>
                </a:extLst>
              </p:cNvPr>
              <p:cNvSpPr txBox="1"/>
              <p:nvPr/>
            </p:nvSpPr>
            <p:spPr>
              <a:xfrm>
                <a:off x="974041" y="4785392"/>
                <a:ext cx="277075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𝑝𝑎𝑡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𝑝𝑎𝑡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𝑝𝑎𝑡</m:t>
                              </m:r>
                            </m:sub>
                          </m:sSub>
                        </m:e>
                      </m:ra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127E184-7738-474D-9DF0-1B8C0B49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41" y="4785392"/>
                <a:ext cx="2770759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80E6B1-0031-4CC5-80BD-9FC0431167D6}"/>
                  </a:ext>
                </a:extLst>
              </p:cNvPr>
              <p:cNvSpPr txBox="1"/>
              <p:nvPr/>
            </p:nvSpPr>
            <p:spPr>
              <a:xfrm>
                <a:off x="1117477" y="5669915"/>
                <a:ext cx="1832040" cy="2995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𝑝𝑜𝑖𝑛𝑡𝑐h𝑎𝑟𝑔𝑒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𝑝𝑎𝑡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B380E6B1-0031-4CC5-80BD-9FC043116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477" y="5669915"/>
                <a:ext cx="1832040" cy="299569"/>
              </a:xfrm>
              <a:prstGeom prst="rect">
                <a:avLst/>
              </a:prstGeom>
              <a:blipFill>
                <a:blip r:embed="rId6"/>
                <a:stretch>
                  <a:fillRect l="-2658" r="-1329" b="-30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B47B6C3-399E-4471-B952-B7EF89BCBFDE}"/>
                  </a:ext>
                </a:extLst>
              </p:cNvPr>
              <p:cNvSpPr txBox="1"/>
              <p:nvPr/>
            </p:nvSpPr>
            <p:spPr>
              <a:xfrm>
                <a:off x="3246201" y="5445030"/>
                <a:ext cx="3297185" cy="6603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𝑝𝑎𝑡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𝑜𝑖𝑛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𝑐h𝑎𝑟𝑔𝑒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=5027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B47B6C3-399E-4471-B952-B7EF89BCB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201" y="5445030"/>
                <a:ext cx="3297185" cy="66037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F2FCE551-295F-47A9-B36E-1A52A0285618}"/>
              </a:ext>
            </a:extLst>
          </p:cNvPr>
          <p:cNvSpPr txBox="1"/>
          <p:nvPr/>
        </p:nvSpPr>
        <p:spPr>
          <a:xfrm>
            <a:off x="4894729" y="30211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BC5F7E8-2E1F-4FD8-9283-59A9EC53DFE5}"/>
              </a:ext>
            </a:extLst>
          </p:cNvPr>
          <p:cNvSpPr txBox="1"/>
          <p:nvPr/>
        </p:nvSpPr>
        <p:spPr>
          <a:xfrm>
            <a:off x="471128" y="4416060"/>
            <a:ext cx="222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N: number of patches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55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40FBB6-7149-4834-80D4-4AC74C4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4AC166F-B15D-4225-A09A-E4E512701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dielectric constants</a:t>
            </a:r>
            <a:endParaRPr lang="zh-CN" altLang="en-US" dirty="0"/>
          </a:p>
        </p:txBody>
      </p:sp>
      <p:pic>
        <p:nvPicPr>
          <p:cNvPr id="6" name="图片 5" descr="图表, 图示&#10;&#10;描述已自动生成">
            <a:extLst>
              <a:ext uri="{FF2B5EF4-FFF2-40B4-BE49-F238E27FC236}">
                <a16:creationId xmlns:a16="http://schemas.microsoft.com/office/drawing/2014/main" id="{365D433D-59C5-4CD5-99E1-A7F80725F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88" y="1403817"/>
            <a:ext cx="5694456" cy="42708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C2323B-5983-4E79-A96E-71FA06A61ABF}"/>
                  </a:ext>
                </a:extLst>
              </p:cNvPr>
              <p:cNvSpPr txBox="1"/>
              <p:nvPr/>
            </p:nvSpPr>
            <p:spPr>
              <a:xfrm>
                <a:off x="6598611" y="598954"/>
                <a:ext cx="10411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BC2323B-5983-4E79-A96E-71FA06A61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611" y="598954"/>
                <a:ext cx="1041182" cy="276999"/>
              </a:xfrm>
              <a:prstGeom prst="rect">
                <a:avLst/>
              </a:prstGeom>
              <a:blipFill>
                <a:blip r:embed="rId3"/>
                <a:stretch>
                  <a:fillRect l="-4678" r="-5263" b="-65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555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C37E5D-3EF2-4111-859A-D288F0F90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55934EE-94CF-4160-90E7-36DD31746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 distances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028EB2-618C-4259-9376-43448BBDD659}"/>
                  </a:ext>
                </a:extLst>
              </p:cNvPr>
              <p:cNvSpPr txBox="1"/>
              <p:nvPr/>
            </p:nvSpPr>
            <p:spPr>
              <a:xfrm>
                <a:off x="6479205" y="380084"/>
                <a:ext cx="2152962" cy="5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=2.5,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=8000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5028EB2-618C-4259-9376-43448BBDD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205" y="380084"/>
                <a:ext cx="2152962" cy="5291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F7921D9C-7A88-49DE-AABE-2C5645F04070}"/>
              </a:ext>
            </a:extLst>
          </p:cNvPr>
          <p:cNvSpPr txBox="1"/>
          <p:nvPr/>
        </p:nvSpPr>
        <p:spPr>
          <a:xfrm>
            <a:off x="1389529" y="3101787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d=0.05R</a:t>
            </a:r>
            <a:endParaRPr lang="zh-CN" altLang="en-US" dirty="0"/>
          </a:p>
        </p:txBody>
      </p:sp>
      <p:pic>
        <p:nvPicPr>
          <p:cNvPr id="10" name="图片 9" descr="气泡图&#10;&#10;描述已自动生成">
            <a:extLst>
              <a:ext uri="{FF2B5EF4-FFF2-40B4-BE49-F238E27FC236}">
                <a16:creationId xmlns:a16="http://schemas.microsoft.com/office/drawing/2014/main" id="{BD0BE364-10EC-41BD-B006-47014CAF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97" y="958934"/>
            <a:ext cx="2857138" cy="2142853"/>
          </a:xfrm>
          <a:prstGeom prst="rect">
            <a:avLst/>
          </a:prstGeom>
        </p:spPr>
      </p:pic>
      <p:pic>
        <p:nvPicPr>
          <p:cNvPr id="14" name="图片 13" descr="气泡图&#10;&#10;描述已自动生成">
            <a:extLst>
              <a:ext uri="{FF2B5EF4-FFF2-40B4-BE49-F238E27FC236}">
                <a16:creationId xmlns:a16="http://schemas.microsoft.com/office/drawing/2014/main" id="{7F5182E0-E563-408B-B64E-845BE5DF6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686" y="958934"/>
            <a:ext cx="2857139" cy="214285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0864431-BF67-45AF-84D8-0B8AF979C9FA}"/>
              </a:ext>
            </a:extLst>
          </p:cNvPr>
          <p:cNvSpPr txBox="1"/>
          <p:nvPr/>
        </p:nvSpPr>
        <p:spPr>
          <a:xfrm>
            <a:off x="4858871" y="310178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d=0.1R</a:t>
            </a:r>
            <a:endParaRPr lang="zh-CN" altLang="en-US" dirty="0"/>
          </a:p>
        </p:txBody>
      </p:sp>
      <p:pic>
        <p:nvPicPr>
          <p:cNvPr id="17" name="图片 16" descr="图表, 气泡图&#10;&#10;描述已自动生成">
            <a:extLst>
              <a:ext uri="{FF2B5EF4-FFF2-40B4-BE49-F238E27FC236}">
                <a16:creationId xmlns:a16="http://schemas.microsoft.com/office/drawing/2014/main" id="{801FC861-36B2-4939-A52D-848C4C85A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98" y="3570581"/>
            <a:ext cx="2857138" cy="214285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AE4964C-9995-4C07-8903-CA330A32C86A}"/>
              </a:ext>
            </a:extLst>
          </p:cNvPr>
          <p:cNvSpPr txBox="1"/>
          <p:nvPr/>
        </p:nvSpPr>
        <p:spPr>
          <a:xfrm>
            <a:off x="1458457" y="562823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d=0.2R</a:t>
            </a:r>
            <a:endParaRPr lang="zh-CN" altLang="en-US" dirty="0"/>
          </a:p>
        </p:txBody>
      </p:sp>
      <p:pic>
        <p:nvPicPr>
          <p:cNvPr id="20" name="图片 19" descr="图表, 气泡图&#10;&#10;描述已自动生成">
            <a:extLst>
              <a:ext uri="{FF2B5EF4-FFF2-40B4-BE49-F238E27FC236}">
                <a16:creationId xmlns:a16="http://schemas.microsoft.com/office/drawing/2014/main" id="{223467FA-9AE5-4DB4-8251-5D13B416F6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687" y="3570581"/>
            <a:ext cx="2857138" cy="214285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6C70E72-B393-4E42-8837-539C3159D438}"/>
              </a:ext>
            </a:extLst>
          </p:cNvPr>
          <p:cNvSpPr txBox="1"/>
          <p:nvPr/>
        </p:nvSpPr>
        <p:spPr>
          <a:xfrm>
            <a:off x="4858871" y="562840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d=0.5R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558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7B98BB-CE0D-47EB-B6AF-64F9791C8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D6E3E2-5D17-45F7-AF95-54040272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Dielectric ball in an external field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329AB6-BE36-455B-842A-D032D0CF2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57" y="958935"/>
            <a:ext cx="2413237" cy="24398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1EFB3D8-FBE3-4AA6-9115-DF46D2634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3886" y="1688689"/>
            <a:ext cx="3867150" cy="61912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82BD4E8-7122-4D6E-A0A3-C4F9EDB3241F}"/>
              </a:ext>
            </a:extLst>
          </p:cNvPr>
          <p:cNvSpPr txBox="1"/>
          <p:nvPr/>
        </p:nvSpPr>
        <p:spPr>
          <a:xfrm>
            <a:off x="3291699" y="1379836"/>
            <a:ext cx="2111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Theoretical solution: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C0ED1BA-C877-4BE2-8734-64AF59FF84FE}"/>
              </a:ext>
            </a:extLst>
          </p:cNvPr>
          <p:cNvSpPr txBox="1"/>
          <p:nvPr/>
        </p:nvSpPr>
        <p:spPr>
          <a:xfrm>
            <a:off x="3291699" y="904480"/>
            <a:ext cx="5383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7FF"/>
                </a:solidFill>
              </a:rPr>
              <a:t>Thomas Jones, </a:t>
            </a:r>
            <a:r>
              <a:rPr lang="en-US" altLang="zh-CN" i="1" dirty="0">
                <a:solidFill>
                  <a:srgbClr val="0007FF"/>
                </a:solidFill>
              </a:rPr>
              <a:t>Electromechanics of Particles</a:t>
            </a:r>
            <a:r>
              <a:rPr lang="en-US" altLang="zh-CN" dirty="0">
                <a:solidFill>
                  <a:srgbClr val="0007FF"/>
                </a:solidFill>
              </a:rPr>
              <a:t>, 1995.</a:t>
            </a:r>
            <a:endParaRPr lang="zh-CN" altLang="en-US" dirty="0">
              <a:solidFill>
                <a:srgbClr val="0007FF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E78F9293-237D-484C-A65C-F7F9D75F3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886" y="2720233"/>
            <a:ext cx="1752600" cy="62865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F68AF21-43A1-4548-BDCA-CAA5CB17207F}"/>
              </a:ext>
            </a:extLst>
          </p:cNvPr>
          <p:cNvSpPr txBox="1"/>
          <p:nvPr/>
        </p:nvSpPr>
        <p:spPr>
          <a:xfrm>
            <a:off x="3293657" y="235090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Coefficient A: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41DF960-1839-458E-88CB-C8792FD33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57" y="3629549"/>
            <a:ext cx="2413237" cy="23002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CCD0056-0526-4476-A6FA-A708CE9CB962}"/>
                  </a:ext>
                </a:extLst>
              </p:cNvPr>
              <p:cNvSpPr txBox="1"/>
              <p:nvPr/>
            </p:nvSpPr>
            <p:spPr>
              <a:xfrm>
                <a:off x="3300179" y="3677387"/>
                <a:ext cx="1622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Dipole: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BCCD0056-0526-4476-A6FA-A708CE9CB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179" y="3677387"/>
                <a:ext cx="1622432" cy="369332"/>
              </a:xfrm>
              <a:prstGeom prst="rect">
                <a:avLst/>
              </a:prstGeom>
              <a:blipFill>
                <a:blip r:embed="rId6"/>
                <a:stretch>
                  <a:fillRect l="-2996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CD2C3D0-A868-42C9-9582-EFFD63BC65EA}"/>
                  </a:ext>
                </a:extLst>
              </p:cNvPr>
              <p:cNvSpPr txBox="1"/>
              <p:nvPr/>
            </p:nvSpPr>
            <p:spPr>
              <a:xfrm>
                <a:off x="3362615" y="4300699"/>
                <a:ext cx="2506904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CD2C3D0-A868-42C9-9582-EFFD63BC6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615" y="4300699"/>
                <a:ext cx="2506904" cy="7265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97E1997B-D2FB-470A-B5DF-E89B483BA9B5}"/>
              </a:ext>
            </a:extLst>
          </p:cNvPr>
          <p:cNvSpPr txBox="1"/>
          <p:nvPr/>
        </p:nvSpPr>
        <p:spPr>
          <a:xfrm>
            <a:off x="3451514" y="4984645"/>
            <a:ext cx="140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 form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4EA3FF-6435-4A4E-A102-6F36309C4E18}"/>
              </a:ext>
            </a:extLst>
          </p:cNvPr>
          <p:cNvSpPr txBox="1"/>
          <p:nvPr/>
        </p:nvSpPr>
        <p:spPr>
          <a:xfrm>
            <a:off x="4871736" y="4985623"/>
            <a:ext cx="1453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Discrete form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460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C5E96B-67DA-46E4-9E4B-084DC8BD1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D4609-A5F1-6A47-ACD3-3AF21D5D378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EE46D5F-D92C-40FC-A7DC-E5414EE33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Dielectric ball in an electric field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DA65EAF-AF9D-463D-BCA8-35641CFA289E}"/>
                  </a:ext>
                </a:extLst>
              </p:cNvPr>
              <p:cNvSpPr txBox="1"/>
              <p:nvPr/>
            </p:nvSpPr>
            <p:spPr>
              <a:xfrm>
                <a:off x="2798826" y="832915"/>
                <a:ext cx="3043525" cy="532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=6000,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𝑝𝑜𝑖𝑛𝑡𝑐h𝑎𝑟𝑔𝑒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=0.05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6DA65EAF-AF9D-463D-BCA8-35641CFA2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8826" y="832915"/>
                <a:ext cx="3043525" cy="53232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5DA367-0375-4BA8-944E-0C0F3731835B}"/>
                  </a:ext>
                </a:extLst>
              </p:cNvPr>
              <p:cNvSpPr txBox="1"/>
              <p:nvPr/>
            </p:nvSpPr>
            <p:spPr>
              <a:xfrm>
                <a:off x="0" y="2081289"/>
                <a:ext cx="1278194" cy="62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6D5DA367-0375-4BA8-944E-0C0F373183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81289"/>
                <a:ext cx="1278194" cy="6214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4AFE16D-8CB6-4A95-8235-6FE98E5717B5}"/>
                  </a:ext>
                </a:extLst>
              </p:cNvPr>
              <p:cNvSpPr txBox="1"/>
              <p:nvPr/>
            </p:nvSpPr>
            <p:spPr>
              <a:xfrm>
                <a:off x="7043" y="3981420"/>
                <a:ext cx="1271151" cy="6214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4AFE16D-8CB6-4A95-8235-6FE98E5717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" y="3981420"/>
                <a:ext cx="1271151" cy="6214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图表&#10;&#10;描述已自动生成">
            <a:extLst>
              <a:ext uri="{FF2B5EF4-FFF2-40B4-BE49-F238E27FC236}">
                <a16:creationId xmlns:a16="http://schemas.microsoft.com/office/drawing/2014/main" id="{554A94AC-2559-46ED-97F5-C80C286FA4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194" y="1508291"/>
            <a:ext cx="2650592" cy="1987944"/>
          </a:xfrm>
          <a:prstGeom prst="rect">
            <a:avLst/>
          </a:prstGeom>
        </p:spPr>
      </p:pic>
      <p:pic>
        <p:nvPicPr>
          <p:cNvPr id="11" name="图片 10" descr="图表, 直方图&#10;&#10;描述已自动生成">
            <a:extLst>
              <a:ext uri="{FF2B5EF4-FFF2-40B4-BE49-F238E27FC236}">
                <a16:creationId xmlns:a16="http://schemas.microsoft.com/office/drawing/2014/main" id="{1E8D0664-558D-4E2F-8A1E-B0038EE76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7686" y="1495778"/>
            <a:ext cx="2650593" cy="1987944"/>
          </a:xfrm>
          <a:prstGeom prst="rect">
            <a:avLst/>
          </a:prstGeom>
        </p:spPr>
      </p:pic>
      <p:pic>
        <p:nvPicPr>
          <p:cNvPr id="13" name="图片 12" descr="图表, 气泡图&#10;&#10;描述已自动生成">
            <a:extLst>
              <a:ext uri="{FF2B5EF4-FFF2-40B4-BE49-F238E27FC236}">
                <a16:creationId xmlns:a16="http://schemas.microsoft.com/office/drawing/2014/main" id="{215676E4-CB8E-4C3C-86A8-187C05C337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8194" y="3727777"/>
            <a:ext cx="2648754" cy="1986566"/>
          </a:xfrm>
          <a:prstGeom prst="rect">
            <a:avLst/>
          </a:prstGeom>
        </p:spPr>
      </p:pic>
      <p:pic>
        <p:nvPicPr>
          <p:cNvPr id="15" name="图片 14" descr="图表, 直方图&#10;&#10;描述已自动生成">
            <a:extLst>
              <a:ext uri="{FF2B5EF4-FFF2-40B4-BE49-F238E27FC236}">
                <a16:creationId xmlns:a16="http://schemas.microsoft.com/office/drawing/2014/main" id="{62717B12-A6EA-4D34-8142-21301B7DA3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7686" y="3639286"/>
            <a:ext cx="2650593" cy="19879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5BE94EB-61BE-4A70-8536-AAD16D07EAC5}"/>
                  </a:ext>
                </a:extLst>
              </p:cNvPr>
              <p:cNvSpPr txBox="1"/>
              <p:nvPr/>
            </p:nvSpPr>
            <p:spPr>
              <a:xfrm>
                <a:off x="7185620" y="832915"/>
                <a:ext cx="1283172" cy="726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𝑑𝑆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5BE94EB-61BE-4A70-8536-AAD16D07E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620" y="832915"/>
                <a:ext cx="1283172" cy="72654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92E0444-4F14-46B2-B505-38C159BA9BB0}"/>
                  </a:ext>
                </a:extLst>
              </p:cNvPr>
              <p:cNvSpPr txBox="1"/>
              <p:nvPr/>
            </p:nvSpPr>
            <p:spPr>
              <a:xfrm>
                <a:off x="6996130" y="3981420"/>
                <a:ext cx="2017475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=[3.612,0,0]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92E0444-4F14-46B2-B505-38C159BA9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6130" y="3981420"/>
                <a:ext cx="2017475" cy="298415"/>
              </a:xfrm>
              <a:prstGeom prst="rect">
                <a:avLst/>
              </a:prstGeom>
              <a:blipFill>
                <a:blip r:embed="rId10"/>
                <a:stretch>
                  <a:fillRect l="-2417" r="-3927" b="-30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54BD5F7-6967-412E-9407-BB3F2B4E21F1}"/>
                  </a:ext>
                </a:extLst>
              </p:cNvPr>
              <p:cNvSpPr txBox="1"/>
              <p:nvPr/>
            </p:nvSpPr>
            <p:spPr>
              <a:xfrm>
                <a:off x="6943177" y="4633258"/>
                <a:ext cx="2155718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=[4.19,0,0]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54BD5F7-6967-412E-9407-BB3F2B4E2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177" y="4633258"/>
                <a:ext cx="2155718" cy="298928"/>
              </a:xfrm>
              <a:prstGeom prst="rect">
                <a:avLst/>
              </a:prstGeom>
              <a:blipFill>
                <a:blip r:embed="rId11"/>
                <a:stretch>
                  <a:fillRect l="-2260" r="-3390" b="-30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266F339-FC32-4424-9F50-E08B100FF0D6}"/>
                  </a:ext>
                </a:extLst>
              </p:cNvPr>
              <p:cNvSpPr txBox="1"/>
              <p:nvPr/>
            </p:nvSpPr>
            <p:spPr>
              <a:xfrm>
                <a:off x="6925735" y="2001751"/>
                <a:ext cx="2062359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𝑜𝑢𝑟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=[−3.50,0,0]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266F339-FC32-4424-9F50-E08B100FF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735" y="2001751"/>
                <a:ext cx="2062359" cy="298415"/>
              </a:xfrm>
              <a:prstGeom prst="rect">
                <a:avLst/>
              </a:prstGeom>
              <a:blipFill>
                <a:blip r:embed="rId12"/>
                <a:stretch>
                  <a:fillRect l="-2367" r="-4142" b="-30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4DC7142-8482-4F19-87BE-9D73638DFF30}"/>
                  </a:ext>
                </a:extLst>
              </p:cNvPr>
              <p:cNvSpPr txBox="1"/>
              <p:nvPr/>
            </p:nvSpPr>
            <p:spPr>
              <a:xfrm>
                <a:off x="6856614" y="2742456"/>
                <a:ext cx="232884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𝑡h𝑒𝑜𝑟𝑦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=[−3.14,0,0]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4DC7142-8482-4F19-87BE-9D73638DF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614" y="2742456"/>
                <a:ext cx="2328843" cy="298928"/>
              </a:xfrm>
              <a:prstGeom prst="rect">
                <a:avLst/>
              </a:prstGeom>
              <a:blipFill>
                <a:blip r:embed="rId13"/>
                <a:stretch>
                  <a:fillRect l="-2094" t="-2041" r="-3403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604905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529C3531-CE55-E949-90ED-C1CBA9ED049B}" vid="{5A3A8027-997B-C649-8324-D56CFE4DAE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2879</TotalTime>
  <Words>485</Words>
  <Application>Microsoft Office PowerPoint</Application>
  <PresentationFormat>On-screen Show (4:3)</PresentationFormat>
  <Paragraphs>132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Times New Roman</vt:lpstr>
      <vt:lpstr>Default Theme</vt:lpstr>
      <vt:lpstr>Induced Surface Charge</vt:lpstr>
      <vt:lpstr>Equations</vt:lpstr>
      <vt:lpstr>Equations</vt:lpstr>
      <vt:lpstr>Number of patches</vt:lpstr>
      <vt:lpstr>Number of patches</vt:lpstr>
      <vt:lpstr>Different dielectric constants</vt:lpstr>
      <vt:lpstr>Different distances</vt:lpstr>
      <vt:lpstr>Dielectric ball in an external field</vt:lpstr>
      <vt:lpstr>Dielectric ball in an electric field</vt:lpstr>
      <vt:lpstr>Dielectric ball in field of point charge</vt:lpstr>
      <vt:lpstr>Dielectric ball in field of point charge</vt:lpstr>
      <vt:lpstr>Bug</vt:lpstr>
      <vt:lpstr>Dielectric ball in field of point charge</vt:lpstr>
      <vt:lpstr>Dielectric ball in field of point charge</vt:lpstr>
      <vt:lpstr>Ellipsoids</vt:lpstr>
      <vt:lpstr>Ellipsoids</vt:lpstr>
      <vt:lpstr>Ellipsoids</vt:lpstr>
      <vt:lpstr>Nearly Uniform Patches</vt:lpstr>
      <vt:lpstr>Normal Vector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Rui Ni</dc:creator>
  <cp:lastModifiedBy>Matthew Gorman</cp:lastModifiedBy>
  <cp:revision>248</cp:revision>
  <dcterms:created xsi:type="dcterms:W3CDTF">2020-02-18T22:30:01Z</dcterms:created>
  <dcterms:modified xsi:type="dcterms:W3CDTF">2021-01-20T03:24:14Z</dcterms:modified>
</cp:coreProperties>
</file>